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73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a_high_tech_futuristic_desktop_office_scene_in_a_c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0" y="0"/>
            <a:ext cx="533095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7132320" cy="6858000"/>
          </a:xfrm>
          <a:prstGeom prst="rect">
            <a:avLst/>
          </a:prstGeom>
          <a:solidFill>
            <a:srgbClr val="0A1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492240" y="0"/>
            <a:ext cx="731520" cy="6858000"/>
          </a:xfrm>
          <a:prstGeom prst="rect">
            <a:avLst/>
          </a:prstGeom>
          <a:solidFill>
            <a:srgbClr val="0A1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097280"/>
            <a:ext cx="53035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微软雅黑" panose="020B0503020204020204" charset="-122"/>
              </a:rPr>
              <a:t>使用ChatGPT
从0到精通</a:t>
            </a:r>
            <a:endParaRPr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9808" y="2148840"/>
            <a:ext cx="51206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>
                <a:solidFill>
                  <a:srgbClr val="E1E8F5"/>
                </a:solidFill>
                <a:latin typeface="微软雅黑" panose="020B0503020204020204" charset="-122"/>
              </a:rPr>
              <a:t>一套真正能拿来赚钱、办公、做内容、做运营的实战课</a:t>
            </a:r>
            <a:endParaRPr sz="1600" b="0">
              <a:solidFill>
                <a:srgbClr val="E1E8F5"/>
              </a:solidFill>
              <a:latin typeface="微软雅黑" panose="020B0503020204020204" charset="-12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49808" y="2880360"/>
            <a:ext cx="1828800" cy="384048"/>
          </a:xfrm>
          <a:prstGeom prst="roundRect">
            <a:avLst/>
          </a:prstGeom>
          <a:solidFill>
            <a:srgbClr val="2A6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59536" y="2953512"/>
            <a:ext cx="1600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微软雅黑" panose="020B0503020204020204" charset="-122"/>
              </a:rPr>
              <a:t>零基础入门</a:t>
            </a:r>
            <a:endParaRPr sz="11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898648" y="2880360"/>
            <a:ext cx="1828800" cy="384048"/>
          </a:xfrm>
          <a:prstGeom prst="roundRect">
            <a:avLst/>
          </a:prstGeom>
          <a:solidFill>
            <a:srgbClr val="2A6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008376" y="2953512"/>
            <a:ext cx="1600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微软雅黑" panose="020B0503020204020204" charset="-122"/>
              </a:rPr>
              <a:t>提示词方法</a:t>
            </a:r>
            <a:endParaRPr sz="11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49808" y="3447288"/>
            <a:ext cx="1828800" cy="384048"/>
          </a:xfrm>
          <a:prstGeom prst="roundRect">
            <a:avLst/>
          </a:prstGeom>
          <a:solidFill>
            <a:srgbClr val="2A6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9536" y="3520440"/>
            <a:ext cx="1600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微软雅黑" panose="020B0503020204020204" charset="-122"/>
              </a:rPr>
              <a:t>实战工作流</a:t>
            </a:r>
            <a:endParaRPr sz="11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898648" y="3447288"/>
            <a:ext cx="1828800" cy="384048"/>
          </a:xfrm>
          <a:prstGeom prst="roundRect">
            <a:avLst/>
          </a:prstGeom>
          <a:solidFill>
            <a:srgbClr val="2A6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008376" y="3520440"/>
            <a:ext cx="1600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微软雅黑" panose="020B0503020204020204" charset="-122"/>
              </a:rPr>
              <a:t>高频场景变现</a:t>
            </a:r>
            <a:endParaRPr sz="11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9808" y="5303520"/>
            <a:ext cx="43891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FFBE46"/>
                </a:solidFill>
                <a:latin typeface="微软雅黑" panose="020B0503020204020204" charset="-122"/>
              </a:rPr>
              <a:t>讲师品牌：猪运赢</a:t>
            </a:r>
            <a:endParaRPr sz="18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9808" y="5715000"/>
            <a:ext cx="4937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BEC8DC"/>
                </a:solidFill>
                <a:latin typeface="微软雅黑" panose="020B0503020204020204" charset="-122"/>
              </a:rPr>
              <a:t>适合想用 AI 提效、做内容、做电商、做办公的人</a:t>
            </a:r>
            <a:endParaRPr sz="11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1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1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0A1737"/>
                </a:solidFill>
                <a:latin typeface="微软雅黑" panose="020B0503020204020204" charset="-122"/>
              </a:rPr>
              <a:t>实战场景 1：文件分析，一下省很多时间</a:t>
            </a:r>
            <a:endParaRPr sz="28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长文、合同、周报、资料、书籍，都可以先交给它拆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pic>
        <p:nvPicPr>
          <p:cNvPr id="5" name="Picture 4" descr="a_photorealistic_cinematic_close_up_of_a_modern_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0" y="1325880"/>
            <a:ext cx="5120640" cy="438912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77240" y="1600200"/>
            <a:ext cx="5212080" cy="1234440"/>
          </a:xfrm>
          <a:prstGeom prst="roundRect">
            <a:avLst/>
          </a:prstGeom>
          <a:solidFill>
            <a:srgbClr val="EBF3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41832" y="1728216"/>
            <a:ext cx="49834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你可以直接让它做什么？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1832" y="2057400"/>
            <a:ext cx="4956048" cy="7040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总结重点｜提炼结论｜找风险点｜输出问答｜改成讲课文案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2960" y="3063240"/>
            <a:ext cx="53035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通用指令示例：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22960" y="3383280"/>
            <a:ext cx="5303520" cy="1371600"/>
          </a:xfrm>
          <a:prstGeom prst="roundRect">
            <a:avLst/>
          </a:prstGeom>
          <a:solidFill>
            <a:srgbClr val="F8FAFD"/>
          </a:solidFill>
          <a:ln>
            <a:solidFill>
              <a:srgbClr val="E6EB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3611880"/>
            <a:ext cx="49377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667085"/>
                </a:solidFill>
                <a:latin typeface="微软雅黑" panose="020B0503020204020204" charset="-122"/>
              </a:rPr>
              <a:t>请阅读我上传的文件，按“核心观点 / 关键数据 / 风险点 / 可执行建议”4 个部分输出。要求语言简单，适合老板快速阅读。</a:t>
            </a:r>
            <a:endParaRPr sz="15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10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10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0A1737"/>
                </a:solidFill>
                <a:latin typeface="微软雅黑" panose="020B0503020204020204" charset="-122"/>
              </a:rPr>
              <a:t>实战场景 2：写作，别再从 0 开始敲字</a:t>
            </a:r>
            <a:endParaRPr sz="28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写作不是“交给它完事”，而是“先让它搭框架，再由你定调”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22960" y="1600200"/>
            <a:ext cx="3246120" cy="1417320"/>
          </a:xfrm>
          <a:prstGeom prst="roundRect">
            <a:avLst/>
          </a:prstGeom>
          <a:solidFill>
            <a:srgbClr val="EBF3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87552" y="1728216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可写内容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7552" y="2057400"/>
            <a:ext cx="2990088" cy="8869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文章、短视频脚本、课程大纲、朋友圈、海报文案、私域话术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480560" y="1600200"/>
            <a:ext cx="3246120" cy="1417320"/>
          </a:xfrm>
          <a:prstGeom prst="roundRect">
            <a:avLst/>
          </a:prstGeom>
          <a:solidFill>
            <a:srgbClr val="EBF3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45152" y="1728216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正确姿势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5152" y="2057400"/>
            <a:ext cx="2990088" cy="8869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先定受众，再定目的，再定风格，最后要格式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138160" y="1600200"/>
            <a:ext cx="3246120" cy="1417320"/>
          </a:xfrm>
          <a:prstGeom prst="roundRect">
            <a:avLst/>
          </a:prstGeom>
          <a:solidFill>
            <a:srgbClr val="EBF3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02752" y="1728216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高质量做法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02752" y="2057400"/>
            <a:ext cx="2990088" cy="8869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给样本、给语气、给禁词、给字数，再让它出多个版本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22960" y="3383280"/>
            <a:ext cx="10698480" cy="1828800"/>
          </a:xfrm>
          <a:prstGeom prst="roundRect">
            <a:avLst/>
          </a:prstGeom>
          <a:solidFill>
            <a:srgbClr val="F7F9FC"/>
          </a:solidFill>
          <a:ln>
            <a:solidFill>
              <a:srgbClr val="E4EA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51560" y="3657600"/>
            <a:ext cx="101498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示例：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51560" y="3977639"/>
            <a:ext cx="99669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667085"/>
                </a:solidFill>
                <a:latin typeface="微软雅黑" panose="020B0503020204020204" charset="-122"/>
              </a:rPr>
              <a:t>请你以“AI 实战老师”的身份，写一篇《为什么普通人一定要学会使用 ChatGPT》的朋友圈长文。目标对象是老板和个体创业者，语气直接，字数 500-700 字，最后带一个行动引导。</a:t>
            </a:r>
            <a:endParaRPr sz="15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11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11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F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微软雅黑" panose="020B0503020204020204" charset="-122"/>
              </a:rPr>
              <a:t>实战场景 3：表格与数据处理</a:t>
            </a:r>
            <a:endParaRPr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DCE4F5"/>
                </a:solidFill>
                <a:latin typeface="微软雅黑" panose="020B0503020204020204" charset="-122"/>
              </a:rPr>
              <a:t>不会做复杂分析，也能先用 ChatGPT 帮你搭思路</a:t>
            </a:r>
            <a:endParaRPr sz="1100" b="0">
              <a:solidFill>
                <a:srgbClr val="DCE4F5"/>
              </a:solidFill>
              <a:latin typeface="微软雅黑" panose="020B0503020204020204" charset="-122"/>
            </a:endParaRPr>
          </a:p>
        </p:txBody>
      </p:sp>
      <p:pic>
        <p:nvPicPr>
          <p:cNvPr id="5" name="Picture 4" descr="a_high_tech_cyber_security_software_review_them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0" y="1371600"/>
            <a:ext cx="4754880" cy="4389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" y="1554480"/>
            <a:ext cx="530352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看表格：帮你找出异常项、重点指标、趋势变化。</a:t>
            </a:r>
          </a:p>
          <a:p>
            <a:pPr>
              <a:defRPr sz="1900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写公式：不会 Excel 公式，也能让它帮你生成。</a:t>
            </a:r>
          </a:p>
          <a:p>
            <a:pPr>
              <a:defRPr sz="1900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做报告：把数据翻译成老板能看懂的话。</a:t>
            </a:r>
          </a:p>
          <a:p>
            <a:pPr>
              <a:defRPr sz="1900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给建议：根据数据表现，给出优化方向。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8680" y="5074920"/>
            <a:ext cx="5394960" cy="475488"/>
          </a:xfrm>
          <a:prstGeom prst="roundRect">
            <a:avLst/>
          </a:prstGeom>
          <a:solidFill>
            <a:srgbClr val="1C3168"/>
          </a:solidFill>
          <a:ln>
            <a:solidFill>
              <a:srgbClr val="3C5F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4128" y="5212080"/>
            <a:ext cx="512064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D7E1F5"/>
                </a:solidFill>
                <a:latin typeface="微软雅黑" panose="020B0503020204020204" charset="-122"/>
              </a:rPr>
              <a:t>注意：它更适合辅助分析，不要盲信它给出的每个数字结论。</a:t>
            </a:r>
            <a:endParaRPr sz="1100" b="0">
              <a:solidFill>
                <a:srgbClr val="D7E1F5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12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12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0A1737"/>
                </a:solidFill>
                <a:latin typeface="微软雅黑" panose="020B0503020204020204" charset="-122"/>
              </a:rPr>
              <a:t>实战场景 4：电商运营，是最容易马上见效的</a:t>
            </a:r>
            <a:endParaRPr sz="28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尤其适合 1688、淘宝、独立站、国际站等运营人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pic>
        <p:nvPicPr>
          <p:cNvPr id="5" name="Picture 4" descr="a_bright_modern_office_desktop_workspace_scene_a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1234440"/>
            <a:ext cx="4937760" cy="448056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22960" y="1600200"/>
            <a:ext cx="2331720" cy="658368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810512"/>
            <a:ext cx="201168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A1737"/>
                </a:solidFill>
                <a:latin typeface="微软雅黑" panose="020B0503020204020204" charset="-122"/>
              </a:rPr>
              <a:t>• 产品标题优化</a:t>
            </a:r>
            <a:endParaRPr sz="15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20440" y="1600200"/>
            <a:ext cx="2331720" cy="658368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57600" y="1810512"/>
            <a:ext cx="201168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A1737"/>
                </a:solidFill>
                <a:latin typeface="微软雅黑" panose="020B0503020204020204" charset="-122"/>
              </a:rPr>
              <a:t>• 详情页文案整理</a:t>
            </a:r>
            <a:endParaRPr sz="15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22960" y="2651760"/>
            <a:ext cx="2331720" cy="658368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120" y="2862072"/>
            <a:ext cx="201168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A1737"/>
                </a:solidFill>
                <a:latin typeface="微软雅黑" panose="020B0503020204020204" charset="-122"/>
              </a:rPr>
              <a:t>• 客户问答模板</a:t>
            </a:r>
            <a:endParaRPr sz="15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20440" y="2651760"/>
            <a:ext cx="2331720" cy="658368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0" y="2862072"/>
            <a:ext cx="201168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A1737"/>
                </a:solidFill>
                <a:latin typeface="微软雅黑" panose="020B0503020204020204" charset="-122"/>
              </a:rPr>
              <a:t>• 周报与复盘</a:t>
            </a:r>
            <a:endParaRPr sz="15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22960" y="3703320"/>
            <a:ext cx="2331720" cy="658368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120" y="3913632"/>
            <a:ext cx="201168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A1737"/>
                </a:solidFill>
                <a:latin typeface="微软雅黑" panose="020B0503020204020204" charset="-122"/>
              </a:rPr>
              <a:t>• 竞品卖点拆解</a:t>
            </a:r>
            <a:endParaRPr sz="15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20440" y="3703320"/>
            <a:ext cx="2331720" cy="658368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57600" y="3913632"/>
            <a:ext cx="201168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A1737"/>
                </a:solidFill>
                <a:latin typeface="微软雅黑" panose="020B0503020204020204" charset="-122"/>
              </a:rPr>
              <a:t>• 推广优化建议</a:t>
            </a:r>
            <a:endParaRPr sz="15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68680" y="5074920"/>
            <a:ext cx="5212080" cy="475488"/>
          </a:xfrm>
          <a:prstGeom prst="roundRect">
            <a:avLst/>
          </a:prstGeom>
          <a:solidFill>
            <a:srgbClr val="FAF3E0"/>
          </a:solidFill>
          <a:ln>
            <a:solidFill>
              <a:srgbClr val="F2DD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212080"/>
            <a:ext cx="493776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926800"/>
                </a:solidFill>
                <a:latin typeface="微软雅黑" panose="020B0503020204020204" charset="-122"/>
              </a:rPr>
              <a:t>核心价值：把运营的“碎活、重复活、思路活”大幅压缩。</a:t>
            </a:r>
            <a:endParaRPr sz="1100" b="1">
              <a:solidFill>
                <a:srgbClr val="926800"/>
              </a:solidFill>
              <a:latin typeface="微软雅黑" panose="020B050302020402020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13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13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0A1737"/>
                </a:solidFill>
                <a:latin typeface="微软雅黑" panose="020B0503020204020204" charset="-122"/>
              </a:rPr>
              <a:t>实战场景 5：办公 + 自媒体，两边都能吃到红利</a:t>
            </a:r>
            <a:endParaRPr sz="28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一个工具，覆盖两个最赚钱的高频场景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77240" y="1508760"/>
            <a:ext cx="5257800" cy="4114800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783080"/>
            <a:ext cx="21945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0A1737"/>
                </a:solidFill>
                <a:latin typeface="微软雅黑" panose="020B0503020204020204" charset="-122"/>
              </a:rPr>
              <a:t>办公提效</a:t>
            </a:r>
            <a:endParaRPr sz="20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1560" y="2148840"/>
            <a:ext cx="45720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>
                <a:solidFill>
                  <a:srgbClr val="667085"/>
                </a:solidFill>
                <a:latin typeface="微软雅黑" panose="020B0503020204020204" charset="-122"/>
              </a:defRPr>
            </a:pPr>
            <a:r>
              <a:t>会议纪要整理</a:t>
            </a:r>
          </a:p>
          <a:p>
            <a:pPr>
              <a:defRPr sz="1700">
                <a:solidFill>
                  <a:srgbClr val="667085"/>
                </a:solidFill>
                <a:latin typeface="微软雅黑" panose="020B0503020204020204" charset="-122"/>
              </a:defRPr>
            </a:pPr>
            <a:r>
              <a:t>日报周报自动生成</a:t>
            </a:r>
          </a:p>
          <a:p>
            <a:pPr>
              <a:defRPr sz="1700">
                <a:solidFill>
                  <a:srgbClr val="667085"/>
                </a:solidFill>
                <a:latin typeface="微软雅黑" panose="020B0503020204020204" charset="-122"/>
              </a:defRPr>
            </a:pPr>
            <a:r>
              <a:t>方案初稿撰写</a:t>
            </a:r>
          </a:p>
          <a:p>
            <a:pPr>
              <a:defRPr sz="1700">
                <a:solidFill>
                  <a:srgbClr val="667085"/>
                </a:solidFill>
                <a:latin typeface="微软雅黑" panose="020B0503020204020204" charset="-122"/>
              </a:defRPr>
            </a:pPr>
            <a:r>
              <a:t>培训资料汇总</a:t>
            </a:r>
          </a:p>
          <a:p>
            <a:pPr>
              <a:defRPr sz="1700">
                <a:solidFill>
                  <a:srgbClr val="667085"/>
                </a:solidFill>
                <a:latin typeface="微软雅黑" panose="020B0503020204020204" charset="-122"/>
              </a:defRPr>
            </a:pPr>
            <a:r>
              <a:t>邮件/微信回复草稿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72200" y="1508760"/>
            <a:ext cx="5257800" cy="4114800"/>
          </a:xfrm>
          <a:prstGeom prst="roundRect">
            <a:avLst/>
          </a:prstGeom>
          <a:solidFill>
            <a:srgbClr val="F7F9FC"/>
          </a:solidFill>
          <a:ln>
            <a:solidFill>
              <a:srgbClr val="E4EA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783080"/>
            <a:ext cx="25603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0A1737"/>
                </a:solidFill>
                <a:latin typeface="微软雅黑" panose="020B0503020204020204" charset="-122"/>
              </a:rPr>
              <a:t>内容变现</a:t>
            </a:r>
            <a:endParaRPr sz="20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46520" y="2148840"/>
            <a:ext cx="45720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>
                <a:solidFill>
                  <a:srgbClr val="667085"/>
                </a:solidFill>
                <a:latin typeface="微软雅黑" panose="020B0503020204020204" charset="-122"/>
              </a:defRPr>
            </a:pPr>
            <a:r>
              <a:t>短视频选题</a:t>
            </a:r>
          </a:p>
          <a:p>
            <a:pPr>
              <a:defRPr sz="1700">
                <a:solidFill>
                  <a:srgbClr val="667085"/>
                </a:solidFill>
                <a:latin typeface="微软雅黑" panose="020B0503020204020204" charset="-122"/>
              </a:defRPr>
            </a:pPr>
            <a:r>
              <a:t>爆款标题</a:t>
            </a:r>
          </a:p>
          <a:p>
            <a:pPr>
              <a:defRPr sz="1700">
                <a:solidFill>
                  <a:srgbClr val="667085"/>
                </a:solidFill>
                <a:latin typeface="微软雅黑" panose="020B0503020204020204" charset="-122"/>
              </a:defRPr>
            </a:pPr>
            <a:r>
              <a:t>口播稿与分镜</a:t>
            </a:r>
          </a:p>
          <a:p>
            <a:pPr>
              <a:defRPr sz="1700">
                <a:solidFill>
                  <a:srgbClr val="667085"/>
                </a:solidFill>
                <a:latin typeface="微软雅黑" panose="020B0503020204020204" charset="-122"/>
              </a:defRPr>
            </a:pPr>
            <a:r>
              <a:t>课程框架</a:t>
            </a:r>
          </a:p>
          <a:p>
            <a:pPr>
              <a:defRPr sz="1700">
                <a:solidFill>
                  <a:srgbClr val="667085"/>
                </a:solidFill>
                <a:latin typeface="微软雅黑" panose="020B0503020204020204" charset="-122"/>
              </a:defRPr>
            </a:pPr>
            <a:r>
              <a:t>知识付费内容重组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14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14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7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微软雅黑" panose="020B0503020204020204" charset="-122"/>
              </a:rPr>
              <a:t>从“会用”到“精通”的关键：搭建自己的工作流</a:t>
            </a:r>
            <a:endParaRPr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DCE4F5"/>
                </a:solidFill>
                <a:latin typeface="微软雅黑" panose="020B0503020204020204" charset="-122"/>
              </a:rPr>
              <a:t>你要的是稳定复用，而不是每次重来</a:t>
            </a:r>
            <a:endParaRPr sz="1100" b="0">
              <a:solidFill>
                <a:srgbClr val="DCE4F5"/>
              </a:solidFill>
              <a:latin typeface="微软雅黑" panose="020B0503020204020204" charset="-12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40080" y="2468880"/>
            <a:ext cx="1828800" cy="1371600"/>
          </a:xfrm>
          <a:prstGeom prst="roundRect">
            <a:avLst/>
          </a:prstGeom>
          <a:solidFill>
            <a:srgbClr val="142755"/>
          </a:solidFill>
          <a:ln>
            <a:solidFill>
              <a:srgbClr val="46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49808" y="2670048"/>
            <a:ext cx="160020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FFBE46"/>
                </a:solidFill>
                <a:latin typeface="微软雅黑" panose="020B0503020204020204" charset="-122"/>
              </a:rPr>
              <a:t>01</a:t>
            </a:r>
            <a:endParaRPr sz="18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9808" y="2926080"/>
            <a:ext cx="1554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微软雅黑" panose="020B0503020204020204" charset="-122"/>
              </a:rPr>
              <a:t>输入素材</a:t>
            </a:r>
            <a:endParaRPr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9808" y="3218688"/>
            <a:ext cx="15544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D0DCF5"/>
                </a:solidFill>
                <a:latin typeface="微软雅黑" panose="020B0503020204020204" charset="-122"/>
              </a:rPr>
              <a:t>文件、截图、数据、想法</a:t>
            </a:r>
            <a:endParaRPr sz="1100" b="0">
              <a:solidFill>
                <a:srgbClr val="D0DCF5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7168" y="2880360"/>
            <a:ext cx="3200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FFBE46"/>
                </a:solidFill>
                <a:latin typeface="微软雅黑" panose="020B0503020204020204" charset="-122"/>
              </a:rPr>
              <a:t>→</a:t>
            </a:r>
            <a:endParaRPr sz="22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880360" y="2468880"/>
            <a:ext cx="1828800" cy="1371600"/>
          </a:xfrm>
          <a:prstGeom prst="roundRect">
            <a:avLst/>
          </a:prstGeom>
          <a:solidFill>
            <a:srgbClr val="142755"/>
          </a:solidFill>
          <a:ln>
            <a:solidFill>
              <a:srgbClr val="46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990088" y="2670048"/>
            <a:ext cx="160020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FFBE46"/>
                </a:solidFill>
                <a:latin typeface="微软雅黑" panose="020B0503020204020204" charset="-122"/>
              </a:rPr>
              <a:t>02</a:t>
            </a:r>
            <a:endParaRPr sz="18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90088" y="2926080"/>
            <a:ext cx="1554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微软雅黑" panose="020B0503020204020204" charset="-122"/>
              </a:rPr>
              <a:t>结构整理</a:t>
            </a:r>
            <a:endParaRPr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90088" y="3218688"/>
            <a:ext cx="15544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D0DCF5"/>
                </a:solidFill>
                <a:latin typeface="微软雅黑" panose="020B0503020204020204" charset="-122"/>
              </a:rPr>
              <a:t>让 ChatGPT 先拆框架</a:t>
            </a:r>
            <a:endParaRPr sz="1100" b="0">
              <a:solidFill>
                <a:srgbClr val="D0DCF5"/>
              </a:solidFill>
              <a:latin typeface="微软雅黑" panose="020B050302020402020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7448" y="2880360"/>
            <a:ext cx="3200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FFBE46"/>
                </a:solidFill>
                <a:latin typeface="微软雅黑" panose="020B0503020204020204" charset="-122"/>
              </a:rPr>
              <a:t>→</a:t>
            </a:r>
            <a:endParaRPr sz="22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120640" y="2468880"/>
            <a:ext cx="1828800" cy="1371600"/>
          </a:xfrm>
          <a:prstGeom prst="roundRect">
            <a:avLst/>
          </a:prstGeom>
          <a:solidFill>
            <a:srgbClr val="142755"/>
          </a:solidFill>
          <a:ln>
            <a:solidFill>
              <a:srgbClr val="46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230368" y="2670048"/>
            <a:ext cx="160020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FFBE46"/>
                </a:solidFill>
                <a:latin typeface="微软雅黑" panose="020B0503020204020204" charset="-122"/>
              </a:rPr>
              <a:t>03</a:t>
            </a:r>
            <a:endParaRPr sz="18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30368" y="2926080"/>
            <a:ext cx="1554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微软雅黑" panose="020B0503020204020204" charset="-122"/>
              </a:rPr>
              <a:t>生成初稿</a:t>
            </a:r>
            <a:endParaRPr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30368" y="3218688"/>
            <a:ext cx="15544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D0DCF5"/>
                </a:solidFill>
                <a:latin typeface="微软雅黑" panose="020B0503020204020204" charset="-122"/>
              </a:rPr>
              <a:t>按目标场景出内容</a:t>
            </a:r>
            <a:endParaRPr sz="1100" b="0">
              <a:solidFill>
                <a:srgbClr val="D0DCF5"/>
              </a:solidFill>
              <a:latin typeface="微软雅黑" panose="020B050302020402020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7728" y="2880360"/>
            <a:ext cx="3200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FFBE46"/>
                </a:solidFill>
                <a:latin typeface="微软雅黑" panose="020B0503020204020204" charset="-122"/>
              </a:rPr>
              <a:t>→</a:t>
            </a:r>
            <a:endParaRPr sz="22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360920" y="2468880"/>
            <a:ext cx="1828800" cy="1371600"/>
          </a:xfrm>
          <a:prstGeom prst="roundRect">
            <a:avLst/>
          </a:prstGeom>
          <a:solidFill>
            <a:srgbClr val="142755"/>
          </a:solidFill>
          <a:ln>
            <a:solidFill>
              <a:srgbClr val="46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70648" y="2670048"/>
            <a:ext cx="160020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FFBE46"/>
                </a:solidFill>
                <a:latin typeface="微软雅黑" panose="020B0503020204020204" charset="-122"/>
              </a:rPr>
              <a:t>04</a:t>
            </a:r>
            <a:endParaRPr sz="18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470648" y="2926080"/>
            <a:ext cx="1554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微软雅黑" panose="020B0503020204020204" charset="-122"/>
              </a:rPr>
              <a:t>人工校正</a:t>
            </a:r>
            <a:endParaRPr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70648" y="3218688"/>
            <a:ext cx="15544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D0DCF5"/>
                </a:solidFill>
                <a:latin typeface="微软雅黑" panose="020B0503020204020204" charset="-122"/>
              </a:rPr>
              <a:t>补经验、补判断、补细节</a:t>
            </a:r>
            <a:endParaRPr sz="1100" b="0">
              <a:solidFill>
                <a:srgbClr val="D0DCF5"/>
              </a:solidFill>
              <a:latin typeface="微软雅黑" panose="020B050302020402020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208008" y="2880360"/>
            <a:ext cx="3200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FFBE46"/>
                </a:solidFill>
                <a:latin typeface="微软雅黑" panose="020B0503020204020204" charset="-122"/>
              </a:rPr>
              <a:t>→</a:t>
            </a:r>
            <a:endParaRPr sz="22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9601200" y="2468880"/>
            <a:ext cx="1828800" cy="1371600"/>
          </a:xfrm>
          <a:prstGeom prst="roundRect">
            <a:avLst/>
          </a:prstGeom>
          <a:solidFill>
            <a:srgbClr val="142755"/>
          </a:solidFill>
          <a:ln>
            <a:solidFill>
              <a:srgbClr val="46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710928" y="2670048"/>
            <a:ext cx="1600200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FFBE46"/>
                </a:solidFill>
                <a:latin typeface="微软雅黑" panose="020B0503020204020204" charset="-122"/>
              </a:rPr>
              <a:t>05</a:t>
            </a:r>
            <a:endParaRPr sz="18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710928" y="2926080"/>
            <a:ext cx="1554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微软雅黑" panose="020B0503020204020204" charset="-122"/>
              </a:rPr>
              <a:t>沉淀模板</a:t>
            </a:r>
            <a:endParaRPr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710928" y="3218688"/>
            <a:ext cx="15544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D0DCF5"/>
                </a:solidFill>
                <a:latin typeface="微软雅黑" panose="020B0503020204020204" charset="-122"/>
              </a:rPr>
              <a:t>保存提示词和 SOP</a:t>
            </a:r>
            <a:endParaRPr sz="1100" b="0">
              <a:solidFill>
                <a:srgbClr val="D0DCF5"/>
              </a:solidFill>
              <a:latin typeface="微软雅黑" panose="020B0503020204020204" charset="-122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31520" y="4892040"/>
            <a:ext cx="10789920" cy="566928"/>
          </a:xfrm>
          <a:prstGeom prst="roundRect">
            <a:avLst/>
          </a:prstGeom>
          <a:solidFill>
            <a:srgbClr val="162D60"/>
          </a:solidFill>
          <a:ln>
            <a:solidFill>
              <a:srgbClr val="4669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60120" y="5074920"/>
            <a:ext cx="1024128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微软雅黑" panose="020B0503020204020204" charset="-122"/>
              </a:rPr>
              <a:t>精通的本质：你有一整套属于自己的 AI 操作系统，而不是只会“问几个问题”。</a:t>
            </a:r>
            <a:endParaRPr sz="12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15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15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0A1737"/>
                </a:solidFill>
                <a:latin typeface="微软雅黑" panose="020B0503020204020204" charset="-122"/>
              </a:rPr>
              <a:t>常见翻车点，提前避开</a:t>
            </a:r>
            <a:endParaRPr sz="28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很多人不是不会用，而是用法错了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22960" y="1645920"/>
            <a:ext cx="2286000" cy="914400"/>
          </a:xfrm>
          <a:prstGeom prst="roundRect">
            <a:avLst/>
          </a:prstGeom>
          <a:solidFill>
            <a:srgbClr val="FAFAFC"/>
          </a:solidFill>
          <a:ln>
            <a:solidFill>
              <a:srgbClr val="E4EA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87552" y="1874519"/>
            <a:ext cx="19202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DC3545"/>
                </a:solidFill>
                <a:latin typeface="微软雅黑" panose="020B0503020204020204" charset="-122"/>
              </a:rPr>
              <a:t>只丢一句话</a:t>
            </a:r>
            <a:endParaRPr sz="1600" b="1">
              <a:solidFill>
                <a:srgbClr val="DC3545"/>
              </a:solidFill>
              <a:latin typeface="微软雅黑" panose="020B0503020204020204" charset="-12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566160" y="1645920"/>
            <a:ext cx="2286000" cy="914400"/>
          </a:xfrm>
          <a:prstGeom prst="roundRect">
            <a:avLst/>
          </a:prstGeom>
          <a:solidFill>
            <a:srgbClr val="FAFAFC"/>
          </a:solidFill>
          <a:ln>
            <a:solidFill>
              <a:srgbClr val="E4EA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730752" y="1874519"/>
            <a:ext cx="19202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DC3545"/>
                </a:solidFill>
                <a:latin typeface="微软雅黑" panose="020B0503020204020204" charset="-122"/>
              </a:rPr>
              <a:t>不提供背景</a:t>
            </a:r>
            <a:endParaRPr sz="1600" b="1">
              <a:solidFill>
                <a:srgbClr val="DC3545"/>
              </a:solidFill>
              <a:latin typeface="微软雅黑" panose="020B0503020204020204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309360" y="1645920"/>
            <a:ext cx="2286000" cy="914400"/>
          </a:xfrm>
          <a:prstGeom prst="roundRect">
            <a:avLst/>
          </a:prstGeom>
          <a:solidFill>
            <a:srgbClr val="FAFAFC"/>
          </a:solidFill>
          <a:ln>
            <a:solidFill>
              <a:srgbClr val="E4EA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73952" y="1874519"/>
            <a:ext cx="19202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DC3545"/>
                </a:solidFill>
                <a:latin typeface="微软雅黑" panose="020B0503020204020204" charset="-122"/>
              </a:rPr>
              <a:t>要求太模糊</a:t>
            </a:r>
            <a:endParaRPr sz="1600" b="1">
              <a:solidFill>
                <a:srgbClr val="DC3545"/>
              </a:solidFill>
              <a:latin typeface="微软雅黑" panose="020B0503020204020204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052560" y="1645920"/>
            <a:ext cx="2286000" cy="914400"/>
          </a:xfrm>
          <a:prstGeom prst="roundRect">
            <a:avLst/>
          </a:prstGeom>
          <a:solidFill>
            <a:srgbClr val="FAFAFC"/>
          </a:solidFill>
          <a:ln>
            <a:solidFill>
              <a:srgbClr val="E4EA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217152" y="1874519"/>
            <a:ext cx="19202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DC3545"/>
                </a:solidFill>
                <a:latin typeface="微软雅黑" panose="020B0503020204020204" charset="-122"/>
              </a:rPr>
              <a:t>完全不校对</a:t>
            </a:r>
            <a:endParaRPr sz="1600" b="1">
              <a:solidFill>
                <a:srgbClr val="DC3545"/>
              </a:solidFill>
              <a:latin typeface="微软雅黑" panose="020B0503020204020204" charset="-122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22960" y="3063240"/>
            <a:ext cx="2286000" cy="914400"/>
          </a:xfrm>
          <a:prstGeom prst="roundRect">
            <a:avLst/>
          </a:prstGeom>
          <a:solidFill>
            <a:srgbClr val="FAFAFC"/>
          </a:solidFill>
          <a:ln>
            <a:solidFill>
              <a:srgbClr val="E4EA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87552" y="3291840"/>
            <a:ext cx="19202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2A6DF4"/>
                </a:solidFill>
                <a:latin typeface="微软雅黑" panose="020B0503020204020204" charset="-122"/>
              </a:rPr>
              <a:t>不保存模板</a:t>
            </a:r>
            <a:endParaRPr sz="1600" b="1">
              <a:solidFill>
                <a:srgbClr val="2A6DF4"/>
              </a:solidFill>
              <a:latin typeface="微软雅黑" panose="020B0503020204020204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566160" y="3063240"/>
            <a:ext cx="2286000" cy="914400"/>
          </a:xfrm>
          <a:prstGeom prst="roundRect">
            <a:avLst/>
          </a:prstGeom>
          <a:solidFill>
            <a:srgbClr val="FAFAFC"/>
          </a:solidFill>
          <a:ln>
            <a:solidFill>
              <a:srgbClr val="E4EA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730752" y="3291840"/>
            <a:ext cx="19202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2A6DF4"/>
                </a:solidFill>
                <a:latin typeface="微软雅黑" panose="020B0503020204020204" charset="-122"/>
              </a:rPr>
              <a:t>每次都从零开始</a:t>
            </a:r>
            <a:endParaRPr sz="1600" b="1">
              <a:solidFill>
                <a:srgbClr val="2A6DF4"/>
              </a:solidFill>
              <a:latin typeface="微软雅黑" panose="020B0503020204020204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309360" y="3063240"/>
            <a:ext cx="2286000" cy="914400"/>
          </a:xfrm>
          <a:prstGeom prst="roundRect">
            <a:avLst/>
          </a:prstGeom>
          <a:solidFill>
            <a:srgbClr val="FAFAFC"/>
          </a:solidFill>
          <a:ln>
            <a:solidFill>
              <a:srgbClr val="E4EA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73952" y="3291840"/>
            <a:ext cx="19202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2A6DF4"/>
                </a:solidFill>
                <a:latin typeface="微软雅黑" panose="020B0503020204020204" charset="-122"/>
              </a:rPr>
              <a:t>不会追问</a:t>
            </a:r>
            <a:endParaRPr sz="1600" b="1">
              <a:solidFill>
                <a:srgbClr val="2A6DF4"/>
              </a:solidFill>
              <a:latin typeface="微软雅黑" panose="020B0503020204020204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052560" y="3063240"/>
            <a:ext cx="2286000" cy="914400"/>
          </a:xfrm>
          <a:prstGeom prst="roundRect">
            <a:avLst/>
          </a:prstGeom>
          <a:solidFill>
            <a:srgbClr val="FAFAFC"/>
          </a:solidFill>
          <a:ln>
            <a:solidFill>
              <a:srgbClr val="E4EA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17152" y="3291840"/>
            <a:ext cx="19202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2A6DF4"/>
                </a:solidFill>
                <a:latin typeface="微软雅黑" panose="020B0503020204020204" charset="-122"/>
              </a:rPr>
              <a:t>把它当搜索引擎</a:t>
            </a:r>
            <a:endParaRPr sz="1600" b="1">
              <a:solidFill>
                <a:srgbClr val="2A6DF4"/>
              </a:solidFill>
              <a:latin typeface="微软雅黑" panose="020B0503020204020204" charset="-122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914400" y="4663440"/>
            <a:ext cx="10424160" cy="868680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97280" y="4919472"/>
            <a:ext cx="100584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0A1737"/>
                </a:solidFill>
                <a:latin typeface="微软雅黑" panose="020B0503020204020204" charset="-122"/>
              </a:rPr>
              <a:t>避坑口诀：说清楚、给背景、分步骤、要格式、会追问、必校对、做沉淀。</a:t>
            </a:r>
            <a:endParaRPr sz="18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16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16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2197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0A1737"/>
                </a:solidFill>
                <a:latin typeface="微软雅黑" panose="020B0503020204020204" charset="-122"/>
              </a:rPr>
              <a:t>课程大纲</a:t>
            </a:r>
            <a:endParaRPr sz="28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建议做成“入门 + 进阶 + 实战 + 变现”四段式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77240" y="1508760"/>
            <a:ext cx="516636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41832" y="1636776"/>
            <a:ext cx="4937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模块 1｜入门认知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832" y="1965960"/>
            <a:ext cx="4910328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什么是 ChatGPT、基本界面、常见能力、版本与边界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09359" y="1508760"/>
            <a:ext cx="516636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73951" y="1636776"/>
            <a:ext cx="4937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模块 2｜提示词基础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73951" y="1965960"/>
            <a:ext cx="4910328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提示词公式、万能模板、如何让输出更准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77240" y="2834639"/>
            <a:ext cx="516636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41832" y="2962655"/>
            <a:ext cx="4937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模块 3｜高频实战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41832" y="3291839"/>
            <a:ext cx="4910328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写作、表格、文件、办公、内容、电商场景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309359" y="2834639"/>
            <a:ext cx="516636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73951" y="2962655"/>
            <a:ext cx="4937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模块 4｜进阶提效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73951" y="3291839"/>
            <a:ext cx="4910328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工作流、模板库、连续对话、多人协作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77240" y="4160520"/>
            <a:ext cx="516636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41832" y="4288536"/>
            <a:ext cx="4937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模块 5｜行业应用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41832" y="4617720"/>
            <a:ext cx="4910328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老板、运营、培训、自媒体、顾问服务场景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309359" y="4160520"/>
            <a:ext cx="516636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73951" y="4288536"/>
            <a:ext cx="4937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模块 6｜落地变现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73951" y="4617720"/>
            <a:ext cx="4910328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如何把 ChatGPT 变成服务能力与交付能力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17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17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73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a_modern_tech_classroom_meeting_room_scene_wid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914400"/>
            <a:ext cx="5029200" cy="42062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1188720"/>
            <a:ext cx="53035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微软雅黑" panose="020B0503020204020204" charset="-122"/>
              </a:rPr>
              <a:t>结论：
普通人学会 ChatGPT，
本质上是在学一种新生产力。</a:t>
            </a:r>
            <a:endParaRPr sz="24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9808" y="3337560"/>
            <a:ext cx="5120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>
                <a:solidFill>
                  <a:srgbClr val="DCE4F5"/>
                </a:solidFill>
                <a:latin typeface="微软雅黑" panose="020B0503020204020204" charset="-122"/>
              </a:rPr>
              <a:t>不会被淘汰的人，不一定是最懂 AI 的人，
而是最先把 AI 变成自己日常工具的人。</a:t>
            </a:r>
            <a:endParaRPr sz="1600" b="0">
              <a:solidFill>
                <a:srgbClr val="DCE4F5"/>
              </a:solidFill>
              <a:latin typeface="微软雅黑" panose="020B0503020204020204" charset="-12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49808" y="4800600"/>
            <a:ext cx="3840480" cy="548640"/>
          </a:xfrm>
          <a:prstGeom prst="roundRect">
            <a:avLst/>
          </a:prstGeom>
          <a:solidFill>
            <a:srgbClr val="FFBE46"/>
          </a:solidFill>
          <a:ln>
            <a:solidFill>
              <a:srgbClr val="FFBE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4965192"/>
            <a:ext cx="34747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0A1737"/>
                </a:solidFill>
                <a:latin typeface="微软雅黑" panose="020B0503020204020204" charset="-122"/>
              </a:rPr>
              <a:t>课程主题：使用 ChatGPT 从0到精通</a:t>
            </a:r>
            <a:endParaRPr sz="13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9808" y="5623560"/>
            <a:ext cx="42062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CDD7EB"/>
                </a:solidFill>
                <a:latin typeface="微软雅黑" panose="020B0503020204020204" charset="-122"/>
              </a:rPr>
              <a:t>讲师品牌：猪运赢</a:t>
            </a:r>
            <a:endParaRPr sz="1300" b="0">
              <a:solidFill>
                <a:srgbClr val="CDD7EB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18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18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0A1737"/>
                </a:solidFill>
                <a:latin typeface="微软雅黑" panose="020B0503020204020204" charset="-122"/>
              </a:rPr>
              <a:t>学完这套课，你能直接得到什么？</a:t>
            </a:r>
            <a:endParaRPr sz="28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不是听懂概念，而是能自己稳定用起来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40080" y="1371600"/>
            <a:ext cx="2651760" cy="1828800"/>
          </a:xfrm>
          <a:prstGeom prst="roundRect">
            <a:avLst/>
          </a:prstGeom>
          <a:solidFill>
            <a:srgbClr val="EBF3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1499616"/>
            <a:ext cx="2423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01｜会提问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4672" y="1828800"/>
            <a:ext cx="2395728" cy="12984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知道怎么下指令，避免“问了半天没结果”。
掌握角色、任务、背景、约束、输出格式。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20440" y="1371600"/>
            <a:ext cx="2651760" cy="1828800"/>
          </a:xfrm>
          <a:prstGeom prst="roundRect">
            <a:avLst/>
          </a:prstGeom>
          <a:solidFill>
            <a:srgbClr val="EBF3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85032" y="1499616"/>
            <a:ext cx="2423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02｜会落地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85032" y="1828800"/>
            <a:ext cx="2395728" cy="12984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会用 ChatGPT 写文案、做方案、做表格、做总结、做脚本，而不是只会聊天。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00800" y="1371600"/>
            <a:ext cx="2651760" cy="1828800"/>
          </a:xfrm>
          <a:prstGeom prst="roundRect">
            <a:avLst/>
          </a:prstGeom>
          <a:solidFill>
            <a:srgbClr val="EBF3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65392" y="1499616"/>
            <a:ext cx="2423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03｜会提效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65392" y="1828800"/>
            <a:ext cx="2395728" cy="12984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把重复工作拆成固定流程，形成自己的 AI 工作流，节省大量时间。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281160" y="1371600"/>
            <a:ext cx="2240280" cy="1828800"/>
          </a:xfrm>
          <a:prstGeom prst="roundRect">
            <a:avLst/>
          </a:prstGeom>
          <a:solidFill>
            <a:srgbClr val="EBF3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445752" y="1499616"/>
            <a:ext cx="20116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04｜会赚钱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445752" y="1828800"/>
            <a:ext cx="1984248" cy="12984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把 AI 用到电商、自媒体、培训、办公服务中，直接提升产出。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40080" y="3749039"/>
            <a:ext cx="10881360" cy="1965960"/>
          </a:xfrm>
          <a:prstGeom prst="roundRect">
            <a:avLst/>
          </a:prstGeom>
          <a:solidFill>
            <a:srgbClr val="F8FAFD"/>
          </a:solidFill>
          <a:ln>
            <a:solidFill>
              <a:srgbClr val="E8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3977639"/>
            <a:ext cx="10241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0A1737"/>
                </a:solidFill>
                <a:latin typeface="微软雅黑" panose="020B0503020204020204" charset="-122"/>
              </a:rPr>
              <a:t>一句话总结：从“听说过 ChatGPT”到“真正把 ChatGPT 变成你的生产力工具”。</a:t>
            </a:r>
            <a:endParaRPr sz="18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4400" y="4480560"/>
            <a:ext cx="100584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667085"/>
                </a:solidFill>
                <a:latin typeface="微软雅黑" panose="020B0503020204020204" charset="-122"/>
              </a:defRPr>
            </a:pPr>
            <a:r>
              <a:t>新手解决：不会问、不会用、结果不稳定。</a:t>
            </a:r>
          </a:p>
          <a:p>
            <a:pPr>
              <a:defRPr sz="1600">
                <a:solidFill>
                  <a:srgbClr val="667085"/>
                </a:solidFill>
                <a:latin typeface="微软雅黑" panose="020B0503020204020204" charset="-122"/>
              </a:defRPr>
            </a:pPr>
            <a:r>
              <a:t>进阶解决：如何提准、提深、提快，持续拿到高质量结果。</a:t>
            </a:r>
          </a:p>
          <a:p>
            <a:pPr>
              <a:defRPr sz="1600">
                <a:solidFill>
                  <a:srgbClr val="667085"/>
                </a:solidFill>
                <a:latin typeface="微软雅黑" panose="020B0503020204020204" charset="-122"/>
              </a:defRPr>
            </a:pPr>
            <a:r>
              <a:t>实战解决：如何把 ChatGPT 接入你的内容、运营、办公和变现场景。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2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2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0A1737"/>
                </a:solidFill>
                <a:latin typeface="微软雅黑" panose="020B0503020204020204" charset="-122"/>
              </a:rPr>
              <a:t>ChatGPT 到底能帮你做什么？</a:t>
            </a:r>
            <a:endParaRPr sz="28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先看能力地图，再决定你从哪里开始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pic>
        <p:nvPicPr>
          <p:cNvPr id="5" name="Picture 4" descr="a_wide_realistic_photo_of_a_modern_office_operati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0" y="1234440"/>
            <a:ext cx="5029200" cy="42976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40080" y="132588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" y="1453896"/>
            <a:ext cx="2286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内容写作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4672" y="1783080"/>
            <a:ext cx="2258568" cy="521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文章、脚本、标题、朋友圈、直播话术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474720" y="132588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39312" y="1453896"/>
            <a:ext cx="2286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办公提效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9312" y="1783080"/>
            <a:ext cx="2258568" cy="521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会议纪要、方案整理、日报周报、邮件回复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40080" y="265176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" y="2779776"/>
            <a:ext cx="2286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知识处理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4672" y="3108960"/>
            <a:ext cx="2258568" cy="521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总结长文、拆书、提炼重点、问答教学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474720" y="265176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639312" y="2779776"/>
            <a:ext cx="2286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数据分析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39312" y="3108960"/>
            <a:ext cx="2258568" cy="521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表格清洗、统计思路、图表建议、数据解读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40080" y="3977639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4672" y="4105655"/>
            <a:ext cx="2286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代码协作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4672" y="4434839"/>
            <a:ext cx="2258568" cy="521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写脚本、改 Bug、解释代码、生成小工具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474720" y="3977639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39312" y="4105655"/>
            <a:ext cx="2286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商业应用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39312" y="4434839"/>
            <a:ext cx="2258568" cy="521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电商运营、客服 SOP、培训课件、项目方案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3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3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F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微软雅黑" panose="020B0503020204020204" charset="-122"/>
              </a:rPr>
              <a:t>先纠正 4 个误区</a:t>
            </a:r>
            <a:endParaRPr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DCE4F5"/>
                </a:solidFill>
                <a:latin typeface="微软雅黑" panose="020B0503020204020204" charset="-122"/>
              </a:rPr>
              <a:t>想把 ChatGPT 用好，先别把它想神了</a:t>
            </a:r>
            <a:endParaRPr sz="1100" b="0">
              <a:solidFill>
                <a:srgbClr val="DCE4F5"/>
              </a:solidFill>
              <a:latin typeface="微软雅黑" panose="020B0503020204020204" charset="-12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31520" y="1463040"/>
            <a:ext cx="5074920" cy="1371600"/>
          </a:xfrm>
          <a:prstGeom prst="roundRect">
            <a:avLst/>
          </a:prstGeom>
          <a:solidFill>
            <a:srgbClr val="142653"/>
          </a:solidFill>
          <a:ln>
            <a:solidFill>
              <a:srgbClr val="3755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627632"/>
            <a:ext cx="4663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FBE46"/>
                </a:solidFill>
                <a:latin typeface="微软雅黑" panose="020B0503020204020204" charset="-122"/>
              </a:rPr>
              <a:t>误区1：它什么都知道</a:t>
            </a:r>
            <a:endParaRPr sz="16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993392"/>
            <a:ext cx="4709160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微软雅黑" panose="020B0503020204020204" charset="-122"/>
              </a:rPr>
              <a:t>真相：它很强，但也会出错；关键是你要会验证。</a:t>
            </a:r>
            <a:endParaRPr sz="12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09359" y="1463040"/>
            <a:ext cx="5074920" cy="1371600"/>
          </a:xfrm>
          <a:prstGeom prst="roundRect">
            <a:avLst/>
          </a:prstGeom>
          <a:solidFill>
            <a:srgbClr val="142653"/>
          </a:solidFill>
          <a:ln>
            <a:solidFill>
              <a:srgbClr val="3755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92240" y="1627632"/>
            <a:ext cx="4663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FBE46"/>
                </a:solidFill>
                <a:latin typeface="微软雅黑" panose="020B0503020204020204" charset="-122"/>
              </a:rPr>
              <a:t>误区2：随便问都能准</a:t>
            </a:r>
            <a:endParaRPr sz="16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92240" y="1993392"/>
            <a:ext cx="4709160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微软雅黑" panose="020B0503020204020204" charset="-122"/>
              </a:rPr>
              <a:t>真相：问题越清楚，结果越好；模糊指令一定产出模糊结果。</a:t>
            </a:r>
            <a:endParaRPr sz="12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31520" y="3246120"/>
            <a:ext cx="5074920" cy="1371600"/>
          </a:xfrm>
          <a:prstGeom prst="roundRect">
            <a:avLst/>
          </a:prstGeom>
          <a:solidFill>
            <a:srgbClr val="142653"/>
          </a:solidFill>
          <a:ln>
            <a:solidFill>
              <a:srgbClr val="3755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3410712"/>
            <a:ext cx="4663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FBE46"/>
                </a:solidFill>
                <a:latin typeface="微软雅黑" panose="020B0503020204020204" charset="-122"/>
              </a:rPr>
              <a:t>误区3：一次就该完美</a:t>
            </a:r>
            <a:endParaRPr sz="16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4400" y="3776472"/>
            <a:ext cx="4709160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微软雅黑" panose="020B0503020204020204" charset="-122"/>
              </a:rPr>
              <a:t>真相：高手都靠追问、补充、迭代，不靠“一问封神”。</a:t>
            </a:r>
            <a:endParaRPr sz="12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309359" y="3246120"/>
            <a:ext cx="5074920" cy="1371600"/>
          </a:xfrm>
          <a:prstGeom prst="roundRect">
            <a:avLst/>
          </a:prstGeom>
          <a:solidFill>
            <a:srgbClr val="142653"/>
          </a:solidFill>
          <a:ln>
            <a:solidFill>
              <a:srgbClr val="3755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92240" y="3410712"/>
            <a:ext cx="4663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FBE46"/>
                </a:solidFill>
                <a:latin typeface="微软雅黑" panose="020B0503020204020204" charset="-122"/>
              </a:rPr>
              <a:t>误区4：它会替你思考</a:t>
            </a:r>
            <a:endParaRPr sz="16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92240" y="3776472"/>
            <a:ext cx="4709160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微软雅黑" panose="020B0503020204020204" charset="-122"/>
              </a:rPr>
              <a:t>真相：它是加速器，不是脑子。方向、判断、取舍仍然在你手里。</a:t>
            </a:r>
            <a:endParaRPr sz="12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4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4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0A1737"/>
                </a:solidFill>
                <a:latin typeface="微软雅黑" panose="020B0503020204020204" charset="-122"/>
              </a:rPr>
              <a:t>新手第一步：先熟悉基本用法</a:t>
            </a:r>
            <a:endParaRPr sz="28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你只需要先掌握 5 个最常用入口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pic>
        <p:nvPicPr>
          <p:cNvPr id="5" name="Picture 4" descr="a_clean_modern_tech_workspace_scene_wide_landsca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5080" y="1188720"/>
            <a:ext cx="5120640" cy="42976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1463040"/>
            <a:ext cx="512064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>
                <a:solidFill>
                  <a:srgbClr val="161616"/>
                </a:solidFill>
                <a:latin typeface="微软雅黑" panose="020B0503020204020204" charset="-122"/>
              </a:defRPr>
            </a:pPr>
            <a:r>
              <a:t>① 新建对话：每个任务尽量单独开一个会话。</a:t>
            </a:r>
          </a:p>
          <a:p>
            <a:pPr>
              <a:defRPr sz="1800">
                <a:solidFill>
                  <a:srgbClr val="161616"/>
                </a:solidFill>
                <a:latin typeface="微软雅黑" panose="020B0503020204020204" charset="-122"/>
              </a:defRPr>
            </a:pPr>
            <a:r>
              <a:t>② 输入指令：把需求说完整，不要只丢关键词。</a:t>
            </a:r>
          </a:p>
          <a:p>
            <a:pPr>
              <a:defRPr sz="1800">
                <a:solidFill>
                  <a:srgbClr val="161616"/>
                </a:solidFill>
                <a:latin typeface="微软雅黑" panose="020B0503020204020204" charset="-122"/>
              </a:defRPr>
            </a:pPr>
            <a:r>
              <a:t>③ 上传文件：可直接分析文档、表格、图片。</a:t>
            </a:r>
          </a:p>
          <a:p>
            <a:pPr>
              <a:defRPr sz="1800">
                <a:solidFill>
                  <a:srgbClr val="161616"/>
                </a:solidFill>
                <a:latin typeface="微软雅黑" panose="020B0503020204020204" charset="-122"/>
              </a:defRPr>
            </a:pPr>
            <a:r>
              <a:t>④ 继续追问：让它修改、扩写、压缩、换风格。</a:t>
            </a:r>
          </a:p>
          <a:p>
            <a:pPr>
              <a:defRPr sz="1800">
                <a:solidFill>
                  <a:srgbClr val="161616"/>
                </a:solidFill>
                <a:latin typeface="微软雅黑" panose="020B0503020204020204" charset="-122"/>
              </a:defRPr>
            </a:pPr>
            <a:r>
              <a:t>⑤ 保存模板：把好用提示词沉淀成自己的资料库。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4754880"/>
            <a:ext cx="5120640" cy="658368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4956048"/>
            <a:ext cx="466344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2A6DF4"/>
                </a:solidFill>
                <a:latin typeface="微软雅黑" panose="020B0503020204020204" charset="-122"/>
              </a:rPr>
              <a:t>原则：一个对话只做一类事情，输出会稳定很多。</a:t>
            </a:r>
            <a:endParaRPr sz="1200" b="1">
              <a:solidFill>
                <a:srgbClr val="2A6DF4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5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5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0A1737"/>
                </a:solidFill>
                <a:latin typeface="微软雅黑" panose="020B0503020204020204" charset="-122"/>
              </a:rPr>
              <a:t>最重要的一页：提示词底层公式</a:t>
            </a:r>
            <a:endParaRPr sz="28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你不会提问，ChatGPT 再强也帮不到你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31520" y="1417320"/>
            <a:ext cx="10698480" cy="914400"/>
          </a:xfrm>
          <a:prstGeom prst="roundRect">
            <a:avLst/>
          </a:prstGeom>
          <a:solidFill>
            <a:srgbClr val="0A1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700784"/>
            <a:ext cx="100584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微软雅黑" panose="020B0503020204020204" charset="-122"/>
              </a:rPr>
              <a:t>角色 + 任务 + 背景 + 约束 + 输出格式</a:t>
            </a:r>
            <a:endParaRPr sz="24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31520" y="2743200"/>
            <a:ext cx="3246120" cy="1188720"/>
          </a:xfrm>
          <a:prstGeom prst="roundRect">
            <a:avLst/>
          </a:prstGeom>
          <a:solidFill>
            <a:srgbClr val="EBF3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2871216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角色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6112" y="3200400"/>
            <a:ext cx="2990088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你希望它以什么身份回答？
如：电商运营顾问 / 文案策划 / 数据分析师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343400" y="2743200"/>
            <a:ext cx="3246120" cy="1188720"/>
          </a:xfrm>
          <a:prstGeom prst="roundRect">
            <a:avLst/>
          </a:prstGeom>
          <a:solidFill>
            <a:srgbClr val="EBF3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07992" y="2871216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任务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07992" y="3200400"/>
            <a:ext cx="2990088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你到底要它做什么？
如：写一份 600 字产品文案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955280" y="2743200"/>
            <a:ext cx="3246120" cy="1188720"/>
          </a:xfrm>
          <a:prstGeom prst="roundRect">
            <a:avLst/>
          </a:prstGeom>
          <a:solidFill>
            <a:srgbClr val="EBF3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119872" y="2871216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背景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19872" y="3200400"/>
            <a:ext cx="2990088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告诉它必要信息。
如：客户是谁、产品是什么、使用场景是什么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31520" y="4251960"/>
            <a:ext cx="3246120" cy="1188720"/>
          </a:xfrm>
          <a:prstGeom prst="roundRect">
            <a:avLst/>
          </a:prstGeom>
          <a:solidFill>
            <a:srgbClr val="EBF3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96112" y="4379976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约束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6112" y="4709160"/>
            <a:ext cx="2990088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限制越清楚越好。
如：字数、语气、禁止内容、受众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343400" y="4251960"/>
            <a:ext cx="3246120" cy="1188720"/>
          </a:xfrm>
          <a:prstGeom prst="roundRect">
            <a:avLst/>
          </a:prstGeom>
          <a:solidFill>
            <a:srgbClr val="EBF3FF"/>
          </a:solidFill>
          <a:ln>
            <a:solidFill>
              <a:srgbClr val="E0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07992" y="4379976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输出格式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07992" y="4709160"/>
            <a:ext cx="2990088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规定结果长什么样。
如：表格、分点、步骤、可复制文案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6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6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F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微软雅黑" panose="020B0503020204020204" charset="-122"/>
              </a:rPr>
              <a:t>新手万能模板：直接套就能用</a:t>
            </a:r>
            <a:endParaRPr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DCE4F5"/>
                </a:solidFill>
                <a:latin typeface="微软雅黑" panose="020B0503020204020204" charset="-122"/>
              </a:rPr>
              <a:t>把这页学会，已经能打赢 80% 的人</a:t>
            </a:r>
            <a:endParaRPr sz="1100" b="0">
              <a:solidFill>
                <a:srgbClr val="DCE4F5"/>
              </a:solidFill>
              <a:latin typeface="微软雅黑" panose="020B0503020204020204" charset="-12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31520" y="1417320"/>
            <a:ext cx="10972800" cy="4251960"/>
          </a:xfrm>
          <a:prstGeom prst="roundRect">
            <a:avLst/>
          </a:prstGeom>
          <a:solidFill>
            <a:srgbClr val="0D1A3C"/>
          </a:solidFill>
          <a:ln>
            <a:solidFill>
              <a:srgbClr val="3654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783080"/>
            <a:ext cx="4983480" cy="3383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Consolas" panose="020B0609020204030204"/>
              </a:rPr>
              <a:t>你现在是一名【角色】。
请帮我完成【任务】。
已知背景信息：
1.【背景1】
2.【背景2】
3.【背景3】
要求：
- 输出给【目标对象】看
- 风格要【风格】
- 字数控制在【字数】
- 不要出现【禁用内容】
请按照【输出格式】输出。</a:t>
            </a:r>
            <a:endParaRPr sz="1800" b="0">
              <a:solidFill>
                <a:srgbClr val="FFFFFF"/>
              </a:solidFill>
              <a:latin typeface="Consolas" panose="020B060902020403020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309360" y="1691640"/>
            <a:ext cx="4983480" cy="3611880"/>
          </a:xfrm>
          <a:prstGeom prst="roundRect">
            <a:avLst/>
          </a:prstGeom>
          <a:solidFill>
            <a:srgbClr val="182A5B"/>
          </a:solidFill>
          <a:ln>
            <a:solidFill>
              <a:srgbClr val="4C70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920240"/>
            <a:ext cx="4572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FFBE46"/>
                </a:solidFill>
                <a:latin typeface="微软雅黑" panose="020B0503020204020204" charset="-122"/>
              </a:rPr>
              <a:t>例子：</a:t>
            </a:r>
            <a:endParaRPr sz="1800" b="1">
              <a:solidFill>
                <a:srgbClr val="FFBE46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37960" y="2240280"/>
            <a:ext cx="4480560" cy="2651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微软雅黑" panose="020B0503020204020204" charset="-122"/>
              </a:rPr>
              <a:t>你现在是一名 1688 电商运营顾问。
请帮我写一份店铺首页文案。
已知背景：主营石墨烯发热片，客户多为 B 端采购。
要求：商务、专业、简洁，控制在 500 字以内。
输出结构：品牌介绍 / 产品优势 / 定制能力 / 服务承诺。</a:t>
            </a:r>
            <a:endParaRPr sz="1500" b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7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BEC8DC"/>
                </a:solidFill>
                <a:latin typeface="微软雅黑" panose="020B0503020204020204" charset="-122"/>
              </a:rPr>
              <a:t>7</a:t>
            </a:r>
            <a:endParaRPr sz="900" b="0">
              <a:solidFill>
                <a:srgbClr val="BEC8D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0A1737"/>
                </a:solidFill>
                <a:latin typeface="微软雅黑" panose="020B0503020204020204" charset="-122"/>
              </a:rPr>
              <a:t>让结果更准的 6 个技巧</a:t>
            </a:r>
            <a:endParaRPr sz="28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高手不是更会问，而是更会“补条件”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246120" cy="1417320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73351"/>
            <a:ext cx="2743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01｜说清对象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6112" y="2039112"/>
            <a:ext cx="28346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667085"/>
                </a:solidFill>
                <a:latin typeface="微软雅黑" panose="020B0503020204020204" charset="-122"/>
              </a:rPr>
              <a:t>告诉它结果是给谁看的。</a:t>
            </a:r>
            <a:endParaRPr sz="12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389120" y="1508760"/>
            <a:ext cx="3246120" cy="1417320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53712" y="1673351"/>
            <a:ext cx="2743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02｜给参考样本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53712" y="2039112"/>
            <a:ext cx="28346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667085"/>
                </a:solidFill>
                <a:latin typeface="微软雅黑" panose="020B0503020204020204" charset="-122"/>
              </a:rPr>
              <a:t>把你喜欢的风格或素材发给它。</a:t>
            </a:r>
            <a:endParaRPr sz="12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046720" y="1508760"/>
            <a:ext cx="3246120" cy="1417320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11312" y="1673351"/>
            <a:ext cx="2743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03｜限制边界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11312" y="2039112"/>
            <a:ext cx="28346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667085"/>
                </a:solidFill>
                <a:latin typeface="微软雅黑" panose="020B0503020204020204" charset="-122"/>
              </a:rPr>
              <a:t>明确禁止虚构、跑题和多余内容。</a:t>
            </a:r>
            <a:endParaRPr sz="12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31520" y="3337560"/>
            <a:ext cx="3246120" cy="1417320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6112" y="3502152"/>
            <a:ext cx="2743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04｜分步输出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6112" y="3867911"/>
            <a:ext cx="28346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667085"/>
                </a:solidFill>
                <a:latin typeface="微软雅黑" panose="020B0503020204020204" charset="-122"/>
              </a:rPr>
              <a:t>先大纲，再细化，再润色。</a:t>
            </a:r>
            <a:endParaRPr sz="12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389120" y="3337560"/>
            <a:ext cx="3246120" cy="1417320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53712" y="3502152"/>
            <a:ext cx="2743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05｜固定格式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53712" y="3867911"/>
            <a:ext cx="28346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667085"/>
                </a:solidFill>
                <a:latin typeface="微软雅黑" panose="020B0503020204020204" charset="-122"/>
              </a:rPr>
              <a:t>让结果变成表格、清单、脚本、 SOP。</a:t>
            </a:r>
            <a:endParaRPr sz="12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8046720" y="3337560"/>
            <a:ext cx="3246120" cy="1417320"/>
          </a:xfrm>
          <a:prstGeom prst="roundRect">
            <a:avLst/>
          </a:prstGeom>
          <a:solidFill>
            <a:srgbClr val="EBF3FF"/>
          </a:solidFill>
          <a:ln>
            <a:solidFill>
              <a:srgbClr val="D2D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11312" y="3502152"/>
            <a:ext cx="2743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0A1737"/>
                </a:solidFill>
                <a:latin typeface="微软雅黑" panose="020B0503020204020204" charset="-122"/>
              </a:rPr>
              <a:t>06｜让它自检</a:t>
            </a:r>
            <a:endParaRPr sz="16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11312" y="3867911"/>
            <a:ext cx="28346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667085"/>
                </a:solidFill>
                <a:latin typeface="微软雅黑" panose="020B0503020204020204" charset="-122"/>
              </a:rPr>
              <a:t>最后加一句：请检查逻辑与错别字。</a:t>
            </a:r>
            <a:endParaRPr sz="12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8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8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7772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0A1737"/>
                </a:solidFill>
                <a:latin typeface="微软雅黑" panose="020B0503020204020204" charset="-122"/>
              </a:rPr>
              <a:t>真正的高手，靠的是追问与迭代</a:t>
            </a:r>
            <a:endParaRPr sz="2800" b="1">
              <a:solidFill>
                <a:srgbClr val="0A1737"/>
              </a:solidFill>
              <a:latin typeface="微软雅黑" panose="020B050302020402020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8640" y="868680"/>
            <a:ext cx="1097280" cy="45720"/>
          </a:xfrm>
          <a:prstGeom prst="rect">
            <a:avLst/>
          </a:prstGeom>
          <a:solidFill>
            <a:srgbClr val="FFB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6012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微软雅黑" panose="020B0503020204020204" charset="-122"/>
              </a:rPr>
              <a:t>不要只问一次，要学会把结果越修越好</a:t>
            </a:r>
            <a:endParaRPr sz="1100" b="0">
              <a:solidFill>
                <a:srgbClr val="667085"/>
              </a:solidFill>
              <a:latin typeface="微软雅黑" panose="020B0503020204020204" charset="-122"/>
            </a:endParaRPr>
          </a:p>
        </p:txBody>
      </p:sp>
      <p:pic>
        <p:nvPicPr>
          <p:cNvPr id="5" name="Picture 4" descr="a_futuristic_high_tech_digital_illustration_in_a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1325880"/>
            <a:ext cx="4754880" cy="4389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" y="1600200"/>
            <a:ext cx="530352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61616"/>
                </a:solidFill>
                <a:latin typeface="微软雅黑" panose="020B0503020204020204" charset="-122"/>
              </a:defRPr>
            </a:pPr>
            <a:r>
              <a:t>第 1 步：先让它给出初稿。</a:t>
            </a:r>
          </a:p>
          <a:p>
            <a:pPr>
              <a:defRPr sz="2000">
                <a:solidFill>
                  <a:srgbClr val="161616"/>
                </a:solidFill>
                <a:latin typeface="微软雅黑" panose="020B0503020204020204" charset="-122"/>
              </a:defRPr>
            </a:pPr>
            <a:r>
              <a:t>第 2 步：指出哪里不满意。</a:t>
            </a:r>
          </a:p>
          <a:p>
            <a:pPr>
              <a:defRPr sz="2000">
                <a:solidFill>
                  <a:srgbClr val="161616"/>
                </a:solidFill>
                <a:latin typeface="微软雅黑" panose="020B0503020204020204" charset="-122"/>
              </a:defRPr>
            </a:pPr>
            <a:r>
              <a:t>第 3 步：补更多背景和限制。</a:t>
            </a:r>
          </a:p>
          <a:p>
            <a:pPr>
              <a:defRPr sz="2000">
                <a:solidFill>
                  <a:srgbClr val="161616"/>
                </a:solidFill>
                <a:latin typeface="微软雅黑" panose="020B0503020204020204" charset="-122"/>
              </a:defRPr>
            </a:pPr>
            <a:r>
              <a:t>第 4 步：让它按新要求重写。</a:t>
            </a:r>
          </a:p>
          <a:p>
            <a:pPr>
              <a:defRPr sz="2000">
                <a:solidFill>
                  <a:srgbClr val="161616"/>
                </a:solidFill>
                <a:latin typeface="微软雅黑" panose="020B0503020204020204" charset="-122"/>
              </a:defRPr>
            </a:pPr>
            <a:r>
              <a:t>第 5 步：让它自检并给你 2-3 个版本。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8680" y="4983480"/>
            <a:ext cx="5303520" cy="548640"/>
          </a:xfrm>
          <a:prstGeom prst="roundRect">
            <a:avLst/>
          </a:prstGeom>
          <a:solidFill>
            <a:srgbClr val="FAF3E0"/>
          </a:solidFill>
          <a:ln>
            <a:solidFill>
              <a:srgbClr val="F2DD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5138928"/>
            <a:ext cx="50292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926800"/>
                </a:solidFill>
                <a:latin typeface="微软雅黑" panose="020B0503020204020204" charset="-122"/>
              </a:rPr>
              <a:t>记住：ChatGPT 最值钱的不是第一次回答，而是你和它连续打磨的过程。</a:t>
            </a:r>
            <a:endParaRPr sz="1100" b="1">
              <a:solidFill>
                <a:srgbClr val="926800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" y="6446520"/>
            <a:ext cx="45720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猪运赢 | AI实战课程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89920" y="6428232"/>
            <a:ext cx="7315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9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72800" y="6400800"/>
            <a:ext cx="45720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8C96AA"/>
                </a:solidFill>
                <a:latin typeface="微软雅黑" panose="020B0503020204020204" charset="-122"/>
              </a:rPr>
              <a:t>9</a:t>
            </a:r>
            <a:endParaRPr sz="900" b="0">
              <a:solidFill>
                <a:srgbClr val="8C96AA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3303</Words>
  <Application>WPS 演示</Application>
  <PresentationFormat>On-screen Show (4:3)</PresentationFormat>
  <Paragraphs>469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Arial</vt:lpstr>
      <vt:lpstr>宋体</vt:lpstr>
      <vt:lpstr>Wingdings</vt:lpstr>
      <vt:lpstr>Arial</vt:lpstr>
      <vt:lpstr>微软雅黑</vt:lpstr>
      <vt:lpstr>Consolas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胡壹雄</cp:lastModifiedBy>
  <cp:revision>2</cp:revision>
  <dcterms:created xsi:type="dcterms:W3CDTF">2013-01-27T09:14:00Z</dcterms:created>
  <dcterms:modified xsi:type="dcterms:W3CDTF">2026-07-06T07:37:06Z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3563074D26254543A94BF821925E48A0_12</vt:lpwstr>
  </property>
  <property fmtid="{D5CDD505-2E9C-101B-9397-08002B2CF9AE}" pid="3" name="KSOProductBuildVer">
    <vt:lpwstr>2052-12.1.0.26895</vt:lpwstr>
  </property>
</Properties>
</file>